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hI1nPnNjLuWt+lvhiA0Rs2HJzE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封面_尾页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sldNum" idx="12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正文">
  <p:cSld name="正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>
            <a:spLocks noGrp="1"/>
          </p:cNvSpPr>
          <p:nvPr>
            <p:ph type="sldNum" idx="12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angSong"/>
              <a:buNone/>
              <a:defRPr sz="1800" b="0" i="0" u="none" strike="noStrike" cap="none">
                <a:solidFill>
                  <a:srgbClr val="000000"/>
                </a:solidFill>
                <a:latin typeface="FangSong"/>
                <a:ea typeface="FangSong"/>
                <a:cs typeface="FangSong"/>
                <a:sym typeface="FangSong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angSong"/>
              <a:buNone/>
              <a:defRPr sz="1800" b="0" i="0" u="none" strike="noStrike" cap="none">
                <a:solidFill>
                  <a:srgbClr val="000000"/>
                </a:solidFill>
                <a:latin typeface="FangSong"/>
                <a:ea typeface="FangSong"/>
                <a:cs typeface="FangSong"/>
                <a:sym typeface="FangSong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angSong"/>
              <a:buNone/>
              <a:defRPr sz="1800" b="0" i="0" u="none" strike="noStrike" cap="none">
                <a:solidFill>
                  <a:srgbClr val="000000"/>
                </a:solidFill>
                <a:latin typeface="FangSong"/>
                <a:ea typeface="FangSong"/>
                <a:cs typeface="FangSong"/>
                <a:sym typeface="FangSong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angSong"/>
              <a:buNone/>
              <a:defRPr sz="1800" b="0" i="0" u="none" strike="noStrike" cap="none">
                <a:solidFill>
                  <a:srgbClr val="000000"/>
                </a:solidFill>
                <a:latin typeface="FangSong"/>
                <a:ea typeface="FangSong"/>
                <a:cs typeface="FangSong"/>
                <a:sym typeface="FangSong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angSong"/>
              <a:buNone/>
              <a:defRPr sz="1800" b="0" i="0" u="none" strike="noStrike" cap="none">
                <a:solidFill>
                  <a:srgbClr val="000000"/>
                </a:solidFill>
                <a:latin typeface="FangSong"/>
                <a:ea typeface="FangSong"/>
                <a:cs typeface="FangSong"/>
                <a:sym typeface="FangSong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angSong"/>
              <a:buNone/>
              <a:defRPr sz="1800" b="0" i="0" u="none" strike="noStrike" cap="none">
                <a:solidFill>
                  <a:srgbClr val="000000"/>
                </a:solidFill>
                <a:latin typeface="FangSong"/>
                <a:ea typeface="FangSong"/>
                <a:cs typeface="FangSong"/>
                <a:sym typeface="FangSong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angSong"/>
              <a:buNone/>
              <a:defRPr sz="1800" b="0" i="0" u="none" strike="noStrike" cap="none">
                <a:solidFill>
                  <a:srgbClr val="000000"/>
                </a:solidFill>
                <a:latin typeface="FangSong"/>
                <a:ea typeface="FangSong"/>
                <a:cs typeface="FangSong"/>
                <a:sym typeface="FangSong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angSong"/>
              <a:buNone/>
              <a:defRPr sz="1800" b="0" i="0" u="none" strike="noStrike" cap="none">
                <a:solidFill>
                  <a:srgbClr val="000000"/>
                </a:solidFill>
                <a:latin typeface="FangSong"/>
                <a:ea typeface="FangSong"/>
                <a:cs typeface="FangSong"/>
                <a:sym typeface="FangSong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angSong"/>
              <a:buNone/>
              <a:defRPr sz="1800" b="0" i="0" u="none" strike="noStrike" cap="none">
                <a:solidFill>
                  <a:srgbClr val="000000"/>
                </a:solidFill>
                <a:latin typeface="FangSong"/>
                <a:ea typeface="FangSong"/>
                <a:cs typeface="FangSong"/>
                <a:sym typeface="FangSong"/>
              </a:defRPr>
            </a:lvl9pPr>
          </a:lstStyle>
          <a:p>
            <a:endParaRPr/>
          </a:p>
        </p:txBody>
      </p:sp>
      <p:sp>
        <p:nvSpPr>
          <p:cNvPr id="15" name="Google Shape;15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angSong"/>
              <a:buNone/>
              <a:defRPr sz="1800" b="0" i="0" u="none" strike="noStrike" cap="none">
                <a:solidFill>
                  <a:srgbClr val="000000"/>
                </a:solidFill>
                <a:latin typeface="FangSong"/>
                <a:ea typeface="FangSong"/>
                <a:cs typeface="FangSong"/>
                <a:sym typeface="FangSong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angSong"/>
              <a:buNone/>
              <a:defRPr sz="1800" b="0" i="0" u="none" strike="noStrike" cap="none">
                <a:solidFill>
                  <a:srgbClr val="000000"/>
                </a:solidFill>
                <a:latin typeface="FangSong"/>
                <a:ea typeface="FangSong"/>
                <a:cs typeface="FangSong"/>
                <a:sym typeface="FangSong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angSong"/>
              <a:buNone/>
              <a:defRPr sz="1800" b="0" i="0" u="none" strike="noStrike" cap="none">
                <a:solidFill>
                  <a:srgbClr val="000000"/>
                </a:solidFill>
                <a:latin typeface="FangSong"/>
                <a:ea typeface="FangSong"/>
                <a:cs typeface="FangSong"/>
                <a:sym typeface="FangSong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angSong"/>
              <a:buNone/>
              <a:defRPr sz="1800" b="0" i="0" u="none" strike="noStrike" cap="none">
                <a:solidFill>
                  <a:srgbClr val="000000"/>
                </a:solidFill>
                <a:latin typeface="FangSong"/>
                <a:ea typeface="FangSong"/>
                <a:cs typeface="FangSong"/>
                <a:sym typeface="FangSong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angSong"/>
              <a:buNone/>
              <a:defRPr sz="1800" b="0" i="0" u="none" strike="noStrike" cap="none">
                <a:solidFill>
                  <a:srgbClr val="000000"/>
                </a:solidFill>
                <a:latin typeface="FangSong"/>
                <a:ea typeface="FangSong"/>
                <a:cs typeface="FangSong"/>
                <a:sym typeface="FangSong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angSong"/>
              <a:buNone/>
              <a:defRPr sz="1800" b="0" i="0" u="none" strike="noStrike" cap="none">
                <a:solidFill>
                  <a:srgbClr val="000000"/>
                </a:solidFill>
                <a:latin typeface="FangSong"/>
                <a:ea typeface="FangSong"/>
                <a:cs typeface="FangSong"/>
                <a:sym typeface="FangSong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angSong"/>
              <a:buNone/>
              <a:defRPr sz="1800" b="0" i="0" u="none" strike="noStrike" cap="none">
                <a:solidFill>
                  <a:srgbClr val="000000"/>
                </a:solidFill>
                <a:latin typeface="FangSong"/>
                <a:ea typeface="FangSong"/>
                <a:cs typeface="FangSong"/>
                <a:sym typeface="FangSong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angSong"/>
              <a:buNone/>
              <a:defRPr sz="1800" b="0" i="0" u="none" strike="noStrike" cap="none">
                <a:solidFill>
                  <a:srgbClr val="000000"/>
                </a:solidFill>
                <a:latin typeface="FangSong"/>
                <a:ea typeface="FangSong"/>
                <a:cs typeface="FangSong"/>
                <a:sym typeface="FangSong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angSong"/>
              <a:buNone/>
              <a:defRPr sz="1800" b="0" i="0" u="none" strike="noStrike" cap="none">
                <a:solidFill>
                  <a:srgbClr val="000000"/>
                </a:solidFill>
                <a:latin typeface="FangSong"/>
                <a:ea typeface="FangSong"/>
                <a:cs typeface="FangSong"/>
                <a:sym typeface="FangSong"/>
              </a:defRPr>
            </a:lvl9pPr>
          </a:lstStyle>
          <a:p>
            <a:endParaRPr/>
          </a:p>
        </p:txBody>
      </p:sp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1826683" y="769937"/>
            <a:ext cx="9753601" cy="166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3302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sldNum" idx="12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"/>
          <p:cNvSpPr txBox="1">
            <a:spLocks noGrp="1"/>
          </p:cNvSpPr>
          <p:nvPr>
            <p:ph type="title" idx="4294967295"/>
          </p:nvPr>
        </p:nvSpPr>
        <p:spPr>
          <a:xfrm>
            <a:off x="1206500" y="3108564"/>
            <a:ext cx="9779000" cy="949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6000">
                <a:latin typeface="Arial"/>
                <a:ea typeface="Arial"/>
                <a:cs typeface="Arial"/>
                <a:sym typeface="Arial"/>
              </a:rPr>
              <a:t>01.Robot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D1C892-067B-2F80-0F96-A2CFC972F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415" y="1722368"/>
            <a:ext cx="2029169" cy="1386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/>
          <p:nvPr/>
        </p:nvSpPr>
        <p:spPr>
          <a:xfrm>
            <a:off x="403230" y="792000"/>
            <a:ext cx="11385630" cy="5796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0"/>
          <p:cNvSpPr txBox="1"/>
          <p:nvPr/>
        </p:nvSpPr>
        <p:spPr>
          <a:xfrm>
            <a:off x="992505" y="5158740"/>
            <a:ext cx="10517505" cy="101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let's recognize that we need to learn the first actuator ----- closed loop motor!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call it a </a:t>
            </a:r>
            <a:r>
              <a:rPr lang="en-US" sz="2000" b="0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motor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short.</a:t>
            </a:r>
            <a:endParaRPr/>
          </a:p>
        </p:txBody>
      </p:sp>
      <p:grpSp>
        <p:nvGrpSpPr>
          <p:cNvPr id="120" name="Google Shape;120;p10"/>
          <p:cNvGrpSpPr/>
          <p:nvPr/>
        </p:nvGrpSpPr>
        <p:grpSpPr>
          <a:xfrm>
            <a:off x="539999" y="899999"/>
            <a:ext cx="918068" cy="586688"/>
            <a:chOff x="-1" y="-1"/>
            <a:chExt cx="918066" cy="586686"/>
          </a:xfrm>
        </p:grpSpPr>
        <p:sp>
          <p:nvSpPr>
            <p:cNvPr id="121" name="Google Shape;121;p10"/>
            <p:cNvSpPr/>
            <p:nvPr/>
          </p:nvSpPr>
          <p:spPr>
            <a:xfrm>
              <a:off x="-1" y="-1"/>
              <a:ext cx="586679" cy="586686"/>
            </a:xfrm>
            <a:prstGeom prst="ellipse">
              <a:avLst/>
            </a:prstGeom>
            <a:solidFill>
              <a:srgbClr val="EB687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331382" y="-1"/>
              <a:ext cx="586683" cy="586686"/>
            </a:xfrm>
            <a:prstGeom prst="ellipse">
              <a:avLst/>
            </a:prstGeom>
            <a:noFill/>
            <a:ln w="539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3" name="Google Shape;123;p10" descr="aimodule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3390" y="1726565"/>
            <a:ext cx="3275965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0"/>
          <p:cNvSpPr txBox="1"/>
          <p:nvPr/>
        </p:nvSpPr>
        <p:spPr>
          <a:xfrm>
            <a:off x="1618615" y="935990"/>
            <a:ext cx="3785235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2.Exploration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4CFF2-39DE-CEEF-ACB2-3412661D1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6452" y="899999"/>
            <a:ext cx="787548" cy="5380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"/>
          <p:cNvSpPr/>
          <p:nvPr/>
        </p:nvSpPr>
        <p:spPr>
          <a:xfrm>
            <a:off x="403230" y="792000"/>
            <a:ext cx="11385630" cy="5796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11"/>
          <p:cNvGrpSpPr/>
          <p:nvPr/>
        </p:nvGrpSpPr>
        <p:grpSpPr>
          <a:xfrm>
            <a:off x="539999" y="899999"/>
            <a:ext cx="918068" cy="586688"/>
            <a:chOff x="-1" y="-1"/>
            <a:chExt cx="918066" cy="586686"/>
          </a:xfrm>
        </p:grpSpPr>
        <p:sp>
          <p:nvSpPr>
            <p:cNvPr id="131" name="Google Shape;131;p11"/>
            <p:cNvSpPr/>
            <p:nvPr/>
          </p:nvSpPr>
          <p:spPr>
            <a:xfrm>
              <a:off x="-1" y="-1"/>
              <a:ext cx="586679" cy="586686"/>
            </a:xfrm>
            <a:prstGeom prst="ellipse">
              <a:avLst/>
            </a:prstGeom>
            <a:solidFill>
              <a:srgbClr val="EB687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1"/>
            <p:cNvSpPr/>
            <p:nvPr/>
          </p:nvSpPr>
          <p:spPr>
            <a:xfrm>
              <a:off x="331382" y="-1"/>
              <a:ext cx="586683" cy="586686"/>
            </a:xfrm>
            <a:prstGeom prst="ellipse">
              <a:avLst/>
            </a:prstGeom>
            <a:noFill/>
            <a:ln w="539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3" name="Google Shape;133;p11" descr="aimodule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0630" y="1847850"/>
            <a:ext cx="3275965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1"/>
          <p:cNvSpPr txBox="1"/>
          <p:nvPr/>
        </p:nvSpPr>
        <p:spPr>
          <a:xfrm>
            <a:off x="871220" y="2321560"/>
            <a:ext cx="6290310" cy="2215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closed-loop motor is the actuator we use to output power.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electrification, the closed-loop motor outputs power in the form of circular motion.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angSong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we manually drive the motor (turning the conductor to cut the magnetic induction line), electricity can be generated.</a:t>
            </a:r>
            <a:endParaRPr/>
          </a:p>
        </p:txBody>
      </p:sp>
      <p:sp>
        <p:nvSpPr>
          <p:cNvPr id="135" name="Google Shape;135;p11"/>
          <p:cNvSpPr txBox="1"/>
          <p:nvPr/>
        </p:nvSpPr>
        <p:spPr>
          <a:xfrm>
            <a:off x="1618615" y="935990"/>
            <a:ext cx="3785235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2.Exploration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625A34-16D6-485A-2A7F-D0C5B77F0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6452" y="899999"/>
            <a:ext cx="787548" cy="5380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"/>
          <p:cNvSpPr/>
          <p:nvPr/>
        </p:nvSpPr>
        <p:spPr>
          <a:xfrm>
            <a:off x="403230" y="792000"/>
            <a:ext cx="11385630" cy="5796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12"/>
          <p:cNvGrpSpPr/>
          <p:nvPr/>
        </p:nvGrpSpPr>
        <p:grpSpPr>
          <a:xfrm>
            <a:off x="539999" y="899999"/>
            <a:ext cx="918068" cy="586688"/>
            <a:chOff x="-1" y="-1"/>
            <a:chExt cx="918066" cy="586686"/>
          </a:xfrm>
        </p:grpSpPr>
        <p:sp>
          <p:nvSpPr>
            <p:cNvPr id="142" name="Google Shape;142;p12"/>
            <p:cNvSpPr/>
            <p:nvPr/>
          </p:nvSpPr>
          <p:spPr>
            <a:xfrm>
              <a:off x="-1" y="-1"/>
              <a:ext cx="586679" cy="586686"/>
            </a:xfrm>
            <a:prstGeom prst="ellipse">
              <a:avLst/>
            </a:prstGeom>
            <a:solidFill>
              <a:srgbClr val="EB687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2"/>
            <p:cNvSpPr/>
            <p:nvPr/>
          </p:nvSpPr>
          <p:spPr>
            <a:xfrm>
              <a:off x="331382" y="-1"/>
              <a:ext cx="586683" cy="586686"/>
            </a:xfrm>
            <a:prstGeom prst="ellipse">
              <a:avLst/>
            </a:prstGeom>
            <a:noFill/>
            <a:ln w="539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12"/>
          <p:cNvSpPr txBox="1"/>
          <p:nvPr/>
        </p:nvSpPr>
        <p:spPr>
          <a:xfrm>
            <a:off x="2697480" y="5180330"/>
            <a:ext cx="6797675" cy="2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let's start to design a power generation car!</a:t>
            </a:r>
            <a:endParaRPr/>
          </a:p>
        </p:txBody>
      </p:sp>
      <p:pic>
        <p:nvPicPr>
          <p:cNvPr id="145" name="Google Shape;145;p12" descr="202155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2630" y="2463800"/>
            <a:ext cx="3127375" cy="19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2"/>
          <p:cNvSpPr txBox="1"/>
          <p:nvPr/>
        </p:nvSpPr>
        <p:spPr>
          <a:xfrm>
            <a:off x="1620000" y="933020"/>
            <a:ext cx="4480951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Construction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385FF7-E9BA-23B7-2E3D-99DCB0E06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6452" y="899999"/>
            <a:ext cx="787548" cy="5380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"/>
          <p:cNvSpPr/>
          <p:nvPr/>
        </p:nvSpPr>
        <p:spPr>
          <a:xfrm>
            <a:off x="403230" y="792000"/>
            <a:ext cx="11385630" cy="5796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13"/>
          <p:cNvGrpSpPr/>
          <p:nvPr/>
        </p:nvGrpSpPr>
        <p:grpSpPr>
          <a:xfrm>
            <a:off x="539999" y="899999"/>
            <a:ext cx="918068" cy="586688"/>
            <a:chOff x="-1" y="-1"/>
            <a:chExt cx="918066" cy="586686"/>
          </a:xfrm>
        </p:grpSpPr>
        <p:sp>
          <p:nvSpPr>
            <p:cNvPr id="153" name="Google Shape;153;p13"/>
            <p:cNvSpPr/>
            <p:nvPr/>
          </p:nvSpPr>
          <p:spPr>
            <a:xfrm>
              <a:off x="-1" y="-1"/>
              <a:ext cx="586679" cy="586686"/>
            </a:xfrm>
            <a:prstGeom prst="ellipse">
              <a:avLst/>
            </a:prstGeom>
            <a:solidFill>
              <a:srgbClr val="EB687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331382" y="-1"/>
              <a:ext cx="586683" cy="586686"/>
            </a:xfrm>
            <a:prstGeom prst="ellipse">
              <a:avLst/>
            </a:prstGeom>
            <a:noFill/>
            <a:ln w="539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5" name="Google Shape;15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6215" y="1543050"/>
            <a:ext cx="6719570" cy="429450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3"/>
          <p:cNvSpPr txBox="1"/>
          <p:nvPr/>
        </p:nvSpPr>
        <p:spPr>
          <a:xfrm>
            <a:off x="1620000" y="933020"/>
            <a:ext cx="4480951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Construction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488664-4196-BF9A-211F-2344EDD47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6452" y="899999"/>
            <a:ext cx="787548" cy="5380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"/>
          <p:cNvSpPr/>
          <p:nvPr/>
        </p:nvSpPr>
        <p:spPr>
          <a:xfrm>
            <a:off x="403230" y="792000"/>
            <a:ext cx="11385630" cy="5796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" name="Google Shape;162;p14"/>
          <p:cNvGrpSpPr/>
          <p:nvPr/>
        </p:nvGrpSpPr>
        <p:grpSpPr>
          <a:xfrm>
            <a:off x="539999" y="899999"/>
            <a:ext cx="918068" cy="586688"/>
            <a:chOff x="-1" y="-1"/>
            <a:chExt cx="918066" cy="586686"/>
          </a:xfrm>
        </p:grpSpPr>
        <p:sp>
          <p:nvSpPr>
            <p:cNvPr id="163" name="Google Shape;163;p14"/>
            <p:cNvSpPr/>
            <p:nvPr/>
          </p:nvSpPr>
          <p:spPr>
            <a:xfrm>
              <a:off x="-1" y="-1"/>
              <a:ext cx="586679" cy="586686"/>
            </a:xfrm>
            <a:prstGeom prst="ellipse">
              <a:avLst/>
            </a:prstGeom>
            <a:solidFill>
              <a:srgbClr val="EB687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331382" y="-1"/>
              <a:ext cx="586683" cy="586686"/>
            </a:xfrm>
            <a:prstGeom prst="ellipse">
              <a:avLst/>
            </a:prstGeom>
            <a:noFill/>
            <a:ln w="539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5" name="Google Shape;16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1140" y="1551305"/>
            <a:ext cx="6650355" cy="427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4"/>
          <p:cNvSpPr txBox="1"/>
          <p:nvPr/>
        </p:nvSpPr>
        <p:spPr>
          <a:xfrm>
            <a:off x="1620000" y="933020"/>
            <a:ext cx="4480951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Construction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6B4152-1C64-06FD-1650-EDD0AF994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6452" y="899999"/>
            <a:ext cx="787548" cy="5380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"/>
          <p:cNvSpPr/>
          <p:nvPr/>
        </p:nvSpPr>
        <p:spPr>
          <a:xfrm>
            <a:off x="403230" y="792000"/>
            <a:ext cx="11385630" cy="5796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" name="Google Shape;172;p15"/>
          <p:cNvGrpSpPr/>
          <p:nvPr/>
        </p:nvGrpSpPr>
        <p:grpSpPr>
          <a:xfrm>
            <a:off x="539999" y="899999"/>
            <a:ext cx="918068" cy="586688"/>
            <a:chOff x="-1" y="-1"/>
            <a:chExt cx="918066" cy="586686"/>
          </a:xfrm>
        </p:grpSpPr>
        <p:sp>
          <p:nvSpPr>
            <p:cNvPr id="173" name="Google Shape;173;p15"/>
            <p:cNvSpPr/>
            <p:nvPr/>
          </p:nvSpPr>
          <p:spPr>
            <a:xfrm>
              <a:off x="-1" y="-1"/>
              <a:ext cx="586679" cy="586686"/>
            </a:xfrm>
            <a:prstGeom prst="ellipse">
              <a:avLst/>
            </a:prstGeom>
            <a:solidFill>
              <a:srgbClr val="EB687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331382" y="-1"/>
              <a:ext cx="586683" cy="586686"/>
            </a:xfrm>
            <a:prstGeom prst="ellipse">
              <a:avLst/>
            </a:prstGeom>
            <a:noFill/>
            <a:ln w="539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5" name="Google Shape;17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4950" y="1593215"/>
            <a:ext cx="6642735" cy="419354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5"/>
          <p:cNvSpPr txBox="1"/>
          <p:nvPr/>
        </p:nvSpPr>
        <p:spPr>
          <a:xfrm>
            <a:off x="1620000" y="933020"/>
            <a:ext cx="4480951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Construction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724F2A-1980-07BA-7D93-CF69A656F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6452" y="899999"/>
            <a:ext cx="787548" cy="5380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/>
          <p:nvPr/>
        </p:nvSpPr>
        <p:spPr>
          <a:xfrm>
            <a:off x="403230" y="792000"/>
            <a:ext cx="11385630" cy="5796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16"/>
          <p:cNvGrpSpPr/>
          <p:nvPr/>
        </p:nvGrpSpPr>
        <p:grpSpPr>
          <a:xfrm>
            <a:off x="539999" y="899999"/>
            <a:ext cx="918068" cy="586688"/>
            <a:chOff x="-1" y="-1"/>
            <a:chExt cx="918066" cy="586686"/>
          </a:xfrm>
        </p:grpSpPr>
        <p:sp>
          <p:nvSpPr>
            <p:cNvPr id="183" name="Google Shape;183;p16"/>
            <p:cNvSpPr/>
            <p:nvPr/>
          </p:nvSpPr>
          <p:spPr>
            <a:xfrm>
              <a:off x="-1" y="-1"/>
              <a:ext cx="586679" cy="586686"/>
            </a:xfrm>
            <a:prstGeom prst="ellipse">
              <a:avLst/>
            </a:prstGeom>
            <a:solidFill>
              <a:srgbClr val="EB687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331382" y="-1"/>
              <a:ext cx="586683" cy="586686"/>
            </a:xfrm>
            <a:prstGeom prst="ellipse">
              <a:avLst/>
            </a:prstGeom>
            <a:noFill/>
            <a:ln w="539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5" name="Google Shape;18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2560" y="1380490"/>
            <a:ext cx="6787515" cy="461899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6"/>
          <p:cNvSpPr txBox="1"/>
          <p:nvPr/>
        </p:nvSpPr>
        <p:spPr>
          <a:xfrm>
            <a:off x="1620000" y="933020"/>
            <a:ext cx="4480951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Construction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0ED265-F540-AC1B-5774-C8F698F10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6452" y="899999"/>
            <a:ext cx="787548" cy="5380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/>
          <p:nvPr/>
        </p:nvSpPr>
        <p:spPr>
          <a:xfrm>
            <a:off x="403230" y="792000"/>
            <a:ext cx="11385630" cy="5796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p17"/>
          <p:cNvGrpSpPr/>
          <p:nvPr/>
        </p:nvGrpSpPr>
        <p:grpSpPr>
          <a:xfrm>
            <a:off x="539999" y="899999"/>
            <a:ext cx="918068" cy="586688"/>
            <a:chOff x="-1" y="-1"/>
            <a:chExt cx="918066" cy="586686"/>
          </a:xfrm>
        </p:grpSpPr>
        <p:sp>
          <p:nvSpPr>
            <p:cNvPr id="193" name="Google Shape;193;p17"/>
            <p:cNvSpPr/>
            <p:nvPr/>
          </p:nvSpPr>
          <p:spPr>
            <a:xfrm>
              <a:off x="-1" y="-1"/>
              <a:ext cx="586679" cy="586686"/>
            </a:xfrm>
            <a:prstGeom prst="ellipse">
              <a:avLst/>
            </a:prstGeom>
            <a:solidFill>
              <a:srgbClr val="EB687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331382" y="-1"/>
              <a:ext cx="586683" cy="586686"/>
            </a:xfrm>
            <a:prstGeom prst="ellipse">
              <a:avLst/>
            </a:prstGeom>
            <a:noFill/>
            <a:ln w="539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5" name="Google Shape;19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7785" y="1577975"/>
            <a:ext cx="6996430" cy="456311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7"/>
          <p:cNvSpPr txBox="1"/>
          <p:nvPr/>
        </p:nvSpPr>
        <p:spPr>
          <a:xfrm>
            <a:off x="1620000" y="933020"/>
            <a:ext cx="4480951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Construction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59AE8A-62B9-08D9-7464-6970EFB93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6452" y="899999"/>
            <a:ext cx="787548" cy="5380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/>
          <p:nvPr/>
        </p:nvSpPr>
        <p:spPr>
          <a:xfrm>
            <a:off x="403230" y="792000"/>
            <a:ext cx="11385630" cy="5796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18"/>
          <p:cNvGrpSpPr/>
          <p:nvPr/>
        </p:nvGrpSpPr>
        <p:grpSpPr>
          <a:xfrm>
            <a:off x="539999" y="899999"/>
            <a:ext cx="918068" cy="586688"/>
            <a:chOff x="-1" y="-1"/>
            <a:chExt cx="918066" cy="586686"/>
          </a:xfrm>
        </p:grpSpPr>
        <p:sp>
          <p:nvSpPr>
            <p:cNvPr id="203" name="Google Shape;203;p18"/>
            <p:cNvSpPr/>
            <p:nvPr/>
          </p:nvSpPr>
          <p:spPr>
            <a:xfrm>
              <a:off x="-1" y="-1"/>
              <a:ext cx="586679" cy="586686"/>
            </a:xfrm>
            <a:prstGeom prst="ellipse">
              <a:avLst/>
            </a:prstGeom>
            <a:solidFill>
              <a:srgbClr val="EB687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331382" y="-1"/>
              <a:ext cx="586683" cy="586686"/>
            </a:xfrm>
            <a:prstGeom prst="ellipse">
              <a:avLst/>
            </a:prstGeom>
            <a:noFill/>
            <a:ln w="539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5" name="Google Shape;20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4435" y="1599565"/>
            <a:ext cx="7074535" cy="465010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8"/>
          <p:cNvSpPr txBox="1"/>
          <p:nvPr/>
        </p:nvSpPr>
        <p:spPr>
          <a:xfrm>
            <a:off x="1620000" y="933020"/>
            <a:ext cx="4480951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Construction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FEC4BF-BF91-A106-4DDB-93C028DDF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6452" y="899999"/>
            <a:ext cx="787548" cy="53800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/>
          <p:nvPr/>
        </p:nvSpPr>
        <p:spPr>
          <a:xfrm>
            <a:off x="468000" y="792000"/>
            <a:ext cx="11385630" cy="5796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2" name="Google Shape;212;p19"/>
          <p:cNvGrpSpPr/>
          <p:nvPr/>
        </p:nvGrpSpPr>
        <p:grpSpPr>
          <a:xfrm>
            <a:off x="539999" y="899999"/>
            <a:ext cx="918068" cy="586688"/>
            <a:chOff x="-1" y="-1"/>
            <a:chExt cx="918066" cy="586686"/>
          </a:xfrm>
        </p:grpSpPr>
        <p:sp>
          <p:nvSpPr>
            <p:cNvPr id="213" name="Google Shape;213;p19"/>
            <p:cNvSpPr/>
            <p:nvPr/>
          </p:nvSpPr>
          <p:spPr>
            <a:xfrm>
              <a:off x="-1" y="-1"/>
              <a:ext cx="586679" cy="586686"/>
            </a:xfrm>
            <a:prstGeom prst="ellipse">
              <a:avLst/>
            </a:prstGeom>
            <a:solidFill>
              <a:srgbClr val="EB687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331382" y="-1"/>
              <a:ext cx="586683" cy="586686"/>
            </a:xfrm>
            <a:prstGeom prst="ellipse">
              <a:avLst/>
            </a:prstGeom>
            <a:noFill/>
            <a:ln w="539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19"/>
          <p:cNvSpPr txBox="1"/>
          <p:nvPr/>
        </p:nvSpPr>
        <p:spPr>
          <a:xfrm>
            <a:off x="1618615" y="3152140"/>
            <a:ext cx="4212590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Turn the handle on the motor hard and see what happens.</a:t>
            </a:r>
            <a:endParaRPr/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3800" y="2160270"/>
            <a:ext cx="4653915" cy="305879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 txBox="1"/>
          <p:nvPr/>
        </p:nvSpPr>
        <p:spPr>
          <a:xfrm>
            <a:off x="1620000" y="933020"/>
            <a:ext cx="4480951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4.Test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BDC016-F031-28C2-5AC1-31EAA01D1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6452" y="899999"/>
            <a:ext cx="787548" cy="5380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"/>
          <p:cNvSpPr/>
          <p:nvPr/>
        </p:nvSpPr>
        <p:spPr>
          <a:xfrm>
            <a:off x="468000" y="792000"/>
            <a:ext cx="11385630" cy="5796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1332865" y="2105660"/>
            <a:ext cx="5631815" cy="316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the rapid development of human science and technology, robot technology has received more and more attention as a cutting-edge science.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country's industrial level is directly measured by the number of robots, so learning robot courses also appears important.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 what  is a robot?</a:t>
            </a: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539999" y="899999"/>
            <a:ext cx="918068" cy="586688"/>
            <a:chOff x="-1" y="-1"/>
            <a:chExt cx="918066" cy="586686"/>
          </a:xfrm>
        </p:grpSpPr>
        <p:sp>
          <p:nvSpPr>
            <p:cNvPr id="29" name="Google Shape;29;p2"/>
            <p:cNvSpPr/>
            <p:nvPr/>
          </p:nvSpPr>
          <p:spPr>
            <a:xfrm>
              <a:off x="-1" y="-1"/>
              <a:ext cx="586679" cy="586686"/>
            </a:xfrm>
            <a:prstGeom prst="ellipse">
              <a:avLst/>
            </a:prstGeom>
            <a:solidFill>
              <a:srgbClr val="EB687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31382" y="-1"/>
              <a:ext cx="586683" cy="586686"/>
            </a:xfrm>
            <a:prstGeom prst="ellipse">
              <a:avLst/>
            </a:prstGeom>
            <a:noFill/>
            <a:ln w="539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" name="Google Shape;31;p2" descr="鲸灵（大号）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9505" y="1564640"/>
            <a:ext cx="3098165" cy="425069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"/>
          <p:cNvSpPr txBox="1"/>
          <p:nvPr/>
        </p:nvSpPr>
        <p:spPr>
          <a:xfrm>
            <a:off x="1618558" y="936000"/>
            <a:ext cx="2639779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Introduction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20C297-EE9C-F123-9ACA-4BF83AC46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6452" y="899999"/>
            <a:ext cx="787548" cy="53800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"/>
          <p:cNvSpPr/>
          <p:nvPr/>
        </p:nvSpPr>
        <p:spPr>
          <a:xfrm>
            <a:off x="468000" y="792000"/>
            <a:ext cx="11385630" cy="5796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控制器上的接口除了传递信息还具有什么作用？</a:t>
            </a:r>
            <a:endParaRPr/>
          </a:p>
        </p:txBody>
      </p:sp>
      <p:grpSp>
        <p:nvGrpSpPr>
          <p:cNvPr id="223" name="Google Shape;223;p20"/>
          <p:cNvGrpSpPr/>
          <p:nvPr/>
        </p:nvGrpSpPr>
        <p:grpSpPr>
          <a:xfrm>
            <a:off x="539999" y="899999"/>
            <a:ext cx="918068" cy="586688"/>
            <a:chOff x="-1" y="-1"/>
            <a:chExt cx="918066" cy="586686"/>
          </a:xfrm>
        </p:grpSpPr>
        <p:sp>
          <p:nvSpPr>
            <p:cNvPr id="224" name="Google Shape;224;p20"/>
            <p:cNvSpPr/>
            <p:nvPr/>
          </p:nvSpPr>
          <p:spPr>
            <a:xfrm>
              <a:off x="-1" y="-1"/>
              <a:ext cx="586679" cy="586686"/>
            </a:xfrm>
            <a:prstGeom prst="ellipse">
              <a:avLst/>
            </a:prstGeom>
            <a:solidFill>
              <a:srgbClr val="EB687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331382" y="-1"/>
              <a:ext cx="586683" cy="586686"/>
            </a:xfrm>
            <a:prstGeom prst="ellipse">
              <a:avLst/>
            </a:prstGeom>
            <a:noFill/>
            <a:ln w="539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" name="Google Shape;226;p20"/>
          <p:cNvSpPr txBox="1"/>
          <p:nvPr/>
        </p:nvSpPr>
        <p:spPr>
          <a:xfrm>
            <a:off x="1618615" y="932815"/>
            <a:ext cx="583819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5.Evaluation</a:t>
            </a:r>
            <a:endParaRPr/>
          </a:p>
        </p:txBody>
      </p:sp>
      <p:sp>
        <p:nvSpPr>
          <p:cNvPr id="227" name="Google Shape;227;p20"/>
          <p:cNvSpPr txBox="1"/>
          <p:nvPr/>
        </p:nvSpPr>
        <p:spPr>
          <a:xfrm>
            <a:off x="3161665" y="5191125"/>
            <a:ext cx="5998845" cy="55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else does an interface on a controller do besides pass information?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3B1502-3DD6-3661-BDD8-86EE71BCF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6452" y="899999"/>
            <a:ext cx="787548" cy="5380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1353"/>
          <a:stretch/>
        </p:blipFill>
        <p:spPr>
          <a:xfrm>
            <a:off x="3898034" y="2088440"/>
            <a:ext cx="5076825" cy="2856418"/>
          </a:xfrm>
          <a:prstGeom prst="rect">
            <a:avLst/>
          </a:prstGeom>
        </p:spPr>
      </p:pic>
      <p:sp>
        <p:nvSpPr>
          <p:cNvPr id="229" name="Google Shape;229;p20"/>
          <p:cNvSpPr/>
          <p:nvPr/>
        </p:nvSpPr>
        <p:spPr>
          <a:xfrm rot="-1980000">
            <a:off x="4388485" y="4009390"/>
            <a:ext cx="792480" cy="36004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angSong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"/>
          <p:cNvSpPr/>
          <p:nvPr/>
        </p:nvSpPr>
        <p:spPr>
          <a:xfrm>
            <a:off x="468000" y="792000"/>
            <a:ext cx="11385630" cy="5796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控制器上的接口除了传递信息还具有什么作用？</a:t>
            </a:r>
            <a:endParaRPr/>
          </a:p>
        </p:txBody>
      </p:sp>
      <p:grpSp>
        <p:nvGrpSpPr>
          <p:cNvPr id="235" name="Google Shape;235;p21"/>
          <p:cNvGrpSpPr/>
          <p:nvPr/>
        </p:nvGrpSpPr>
        <p:grpSpPr>
          <a:xfrm>
            <a:off x="539999" y="899999"/>
            <a:ext cx="918068" cy="586688"/>
            <a:chOff x="-1" y="-1"/>
            <a:chExt cx="918066" cy="586686"/>
          </a:xfrm>
        </p:grpSpPr>
        <p:sp>
          <p:nvSpPr>
            <p:cNvPr id="236" name="Google Shape;236;p21"/>
            <p:cNvSpPr/>
            <p:nvPr/>
          </p:nvSpPr>
          <p:spPr>
            <a:xfrm>
              <a:off x="-1" y="-1"/>
              <a:ext cx="586679" cy="586686"/>
            </a:xfrm>
            <a:prstGeom prst="ellipse">
              <a:avLst/>
            </a:prstGeom>
            <a:solidFill>
              <a:srgbClr val="EB687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331382" y="-1"/>
              <a:ext cx="586683" cy="586686"/>
            </a:xfrm>
            <a:prstGeom prst="ellipse">
              <a:avLst/>
            </a:prstGeom>
            <a:noFill/>
            <a:ln w="539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1"/>
          <p:cNvSpPr txBox="1"/>
          <p:nvPr/>
        </p:nvSpPr>
        <p:spPr>
          <a:xfrm>
            <a:off x="3096260" y="5175885"/>
            <a:ext cx="5998845" cy="2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also provides power for actuators and sensors.</a:t>
            </a:r>
            <a:endParaRPr/>
          </a:p>
        </p:txBody>
      </p:sp>
      <p:pic>
        <p:nvPicPr>
          <p:cNvPr id="239" name="Google Shape;239;p21" descr="36488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0245" y="2269490"/>
            <a:ext cx="3320415" cy="231902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1"/>
          <p:cNvSpPr txBox="1"/>
          <p:nvPr/>
        </p:nvSpPr>
        <p:spPr>
          <a:xfrm>
            <a:off x="1618615" y="932815"/>
            <a:ext cx="583819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5.Evaluation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2CEEE1-2506-F059-F3FF-0EAD87632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6452" y="899999"/>
            <a:ext cx="787548" cy="53800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/>
          <p:nvPr/>
        </p:nvSpPr>
        <p:spPr>
          <a:xfrm>
            <a:off x="403230" y="792000"/>
            <a:ext cx="11385630" cy="5796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" name="Google Shape;246;p22"/>
          <p:cNvGrpSpPr/>
          <p:nvPr/>
        </p:nvGrpSpPr>
        <p:grpSpPr>
          <a:xfrm>
            <a:off x="539999" y="899999"/>
            <a:ext cx="918068" cy="586688"/>
            <a:chOff x="-1" y="-1"/>
            <a:chExt cx="918066" cy="586686"/>
          </a:xfrm>
        </p:grpSpPr>
        <p:sp>
          <p:nvSpPr>
            <p:cNvPr id="247" name="Google Shape;247;p22"/>
            <p:cNvSpPr/>
            <p:nvPr/>
          </p:nvSpPr>
          <p:spPr>
            <a:xfrm>
              <a:off x="-1" y="-1"/>
              <a:ext cx="586679" cy="586686"/>
            </a:xfrm>
            <a:prstGeom prst="ellipse">
              <a:avLst/>
            </a:prstGeom>
            <a:solidFill>
              <a:srgbClr val="EB687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331382" y="-1"/>
              <a:ext cx="586683" cy="586686"/>
            </a:xfrm>
            <a:prstGeom prst="ellipse">
              <a:avLst/>
            </a:prstGeom>
            <a:noFill/>
            <a:ln w="539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9" name="Google Shape;249;p22"/>
          <p:cNvSpPr txBox="1"/>
          <p:nvPr/>
        </p:nvSpPr>
        <p:spPr>
          <a:xfrm>
            <a:off x="1618615" y="932815"/>
            <a:ext cx="583819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6.Show</a:t>
            </a:r>
            <a:endParaRPr/>
          </a:p>
        </p:txBody>
      </p:sp>
      <p:sp>
        <p:nvSpPr>
          <p:cNvPr id="250" name="Google Shape;250;p22"/>
          <p:cNvSpPr txBox="1"/>
          <p:nvPr/>
        </p:nvSpPr>
        <p:spPr>
          <a:xfrm>
            <a:off x="3407410" y="5069840"/>
            <a:ext cx="5377815" cy="2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we use the hand - powered car to have a race!</a:t>
            </a:r>
            <a:endParaRPr/>
          </a:p>
        </p:txBody>
      </p:sp>
      <p:pic>
        <p:nvPicPr>
          <p:cNvPr id="251" name="Google Shape;25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8327" y="1379777"/>
            <a:ext cx="3172650" cy="31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8FFA3C-8F92-9535-1734-AC14A5D7C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6452" y="899999"/>
            <a:ext cx="787548" cy="5380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/>
          <p:nvPr/>
        </p:nvSpPr>
        <p:spPr>
          <a:xfrm>
            <a:off x="403230" y="792000"/>
            <a:ext cx="11385630" cy="5796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humanoid robot</a:t>
            </a:r>
            <a:endParaRPr/>
          </a:p>
        </p:txBody>
      </p:sp>
      <p:grpSp>
        <p:nvGrpSpPr>
          <p:cNvPr id="38" name="Google Shape;38;p3"/>
          <p:cNvGrpSpPr/>
          <p:nvPr/>
        </p:nvGrpSpPr>
        <p:grpSpPr>
          <a:xfrm>
            <a:off x="539999" y="899999"/>
            <a:ext cx="918068" cy="586688"/>
            <a:chOff x="-1" y="-1"/>
            <a:chExt cx="918066" cy="586686"/>
          </a:xfrm>
        </p:grpSpPr>
        <p:sp>
          <p:nvSpPr>
            <p:cNvPr id="39" name="Google Shape;39;p3"/>
            <p:cNvSpPr/>
            <p:nvPr/>
          </p:nvSpPr>
          <p:spPr>
            <a:xfrm>
              <a:off x="-1" y="-1"/>
              <a:ext cx="586679" cy="586686"/>
            </a:xfrm>
            <a:prstGeom prst="ellipse">
              <a:avLst/>
            </a:prstGeom>
            <a:solidFill>
              <a:srgbClr val="EB687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331382" y="-1"/>
              <a:ext cx="586683" cy="586686"/>
            </a:xfrm>
            <a:prstGeom prst="ellipse">
              <a:avLst/>
            </a:prstGeom>
            <a:noFill/>
            <a:ln w="539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" name="Google Shape;41;p3"/>
          <p:cNvPicPr preferRelativeResize="0"/>
          <p:nvPr/>
        </p:nvPicPr>
        <p:blipFill rotWithShape="1">
          <a:blip r:embed="rId3">
            <a:alphaModFix/>
          </a:blip>
          <a:srcRect l="15750" t="3815" r="12197" b="18499"/>
          <a:stretch/>
        </p:blipFill>
        <p:spPr>
          <a:xfrm>
            <a:off x="1327785" y="2056130"/>
            <a:ext cx="4622165" cy="2803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"/>
          <p:cNvSpPr txBox="1"/>
          <p:nvPr/>
        </p:nvSpPr>
        <p:spPr>
          <a:xfrm>
            <a:off x="2368550" y="5173980"/>
            <a:ext cx="2540000" cy="2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humanoid robot</a:t>
            </a:r>
            <a:endParaRPr/>
          </a:p>
        </p:txBody>
      </p:sp>
      <p:pic>
        <p:nvPicPr>
          <p:cNvPr id="43" name="Google Shape;4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58940" y="2056765"/>
            <a:ext cx="4020820" cy="280289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3"/>
          <p:cNvSpPr txBox="1"/>
          <p:nvPr/>
        </p:nvSpPr>
        <p:spPr>
          <a:xfrm>
            <a:off x="7499350" y="5173980"/>
            <a:ext cx="2540000" cy="2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industrial robot</a:t>
            </a:r>
            <a:endParaRPr/>
          </a:p>
        </p:txBody>
      </p:sp>
      <p:sp>
        <p:nvSpPr>
          <p:cNvPr id="45" name="Google Shape;45;p3"/>
          <p:cNvSpPr txBox="1"/>
          <p:nvPr/>
        </p:nvSpPr>
        <p:spPr>
          <a:xfrm>
            <a:off x="1618558" y="936000"/>
            <a:ext cx="2639779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Introduction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506882-03FD-7853-E055-AC86AA697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6452" y="899999"/>
            <a:ext cx="787548" cy="5380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>
            <a:off x="403230" y="792000"/>
            <a:ext cx="11385630" cy="5796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humanoid robot</a:t>
            </a:r>
            <a:endParaRPr/>
          </a:p>
        </p:txBody>
      </p:sp>
      <p:grpSp>
        <p:nvGrpSpPr>
          <p:cNvPr id="51" name="Google Shape;51;p4"/>
          <p:cNvGrpSpPr/>
          <p:nvPr/>
        </p:nvGrpSpPr>
        <p:grpSpPr>
          <a:xfrm>
            <a:off x="539999" y="899999"/>
            <a:ext cx="918068" cy="586688"/>
            <a:chOff x="-1" y="-1"/>
            <a:chExt cx="918066" cy="586686"/>
          </a:xfrm>
        </p:grpSpPr>
        <p:sp>
          <p:nvSpPr>
            <p:cNvPr id="52" name="Google Shape;52;p4"/>
            <p:cNvSpPr/>
            <p:nvPr/>
          </p:nvSpPr>
          <p:spPr>
            <a:xfrm>
              <a:off x="-1" y="-1"/>
              <a:ext cx="586679" cy="586686"/>
            </a:xfrm>
            <a:prstGeom prst="ellipse">
              <a:avLst/>
            </a:prstGeom>
            <a:solidFill>
              <a:srgbClr val="EB687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331382" y="-1"/>
              <a:ext cx="586683" cy="586686"/>
            </a:xfrm>
            <a:prstGeom prst="ellipse">
              <a:avLst/>
            </a:prstGeom>
            <a:noFill/>
            <a:ln w="539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4"/>
          <p:cNvSpPr txBox="1"/>
          <p:nvPr/>
        </p:nvSpPr>
        <p:spPr>
          <a:xfrm>
            <a:off x="2368550" y="5173980"/>
            <a:ext cx="2540000" cy="2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battle robots</a:t>
            </a:r>
            <a:endParaRPr/>
          </a:p>
        </p:txBody>
      </p:sp>
      <p:sp>
        <p:nvSpPr>
          <p:cNvPr id="55" name="Google Shape;55;p4"/>
          <p:cNvSpPr txBox="1"/>
          <p:nvPr/>
        </p:nvSpPr>
        <p:spPr>
          <a:xfrm>
            <a:off x="7499350" y="5173980"/>
            <a:ext cx="2540000" cy="2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and...</a:t>
            </a:r>
            <a:endParaRPr/>
          </a:p>
        </p:txBody>
      </p:sp>
      <p:pic>
        <p:nvPicPr>
          <p:cNvPr id="56" name="Google Shape;5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1970" y="2070735"/>
            <a:ext cx="3693160" cy="278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0835" y="2070735"/>
            <a:ext cx="4177665" cy="282067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4"/>
          <p:cNvSpPr txBox="1"/>
          <p:nvPr/>
        </p:nvSpPr>
        <p:spPr>
          <a:xfrm>
            <a:off x="1618558" y="936000"/>
            <a:ext cx="2639779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Introduction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D84BC1-5B5C-DA46-86CD-E917AC37C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6452" y="899999"/>
            <a:ext cx="787548" cy="5380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/>
          <p:cNvSpPr/>
          <p:nvPr/>
        </p:nvSpPr>
        <p:spPr>
          <a:xfrm>
            <a:off x="468000" y="792000"/>
            <a:ext cx="11385630" cy="5796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5"/>
          <p:cNvSpPr txBox="1"/>
          <p:nvPr/>
        </p:nvSpPr>
        <p:spPr>
          <a:xfrm>
            <a:off x="1953895" y="3491230"/>
            <a:ext cx="8283575" cy="39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 you define a robot?</a:t>
            </a:r>
            <a:endParaRPr/>
          </a:p>
        </p:txBody>
      </p:sp>
      <p:grpSp>
        <p:nvGrpSpPr>
          <p:cNvPr id="65" name="Google Shape;65;p5"/>
          <p:cNvGrpSpPr/>
          <p:nvPr/>
        </p:nvGrpSpPr>
        <p:grpSpPr>
          <a:xfrm>
            <a:off x="539999" y="899999"/>
            <a:ext cx="918068" cy="586688"/>
            <a:chOff x="-1" y="-1"/>
            <a:chExt cx="918066" cy="586686"/>
          </a:xfrm>
        </p:grpSpPr>
        <p:sp>
          <p:nvSpPr>
            <p:cNvPr id="66" name="Google Shape;66;p5"/>
            <p:cNvSpPr/>
            <p:nvPr/>
          </p:nvSpPr>
          <p:spPr>
            <a:xfrm>
              <a:off x="-1" y="-1"/>
              <a:ext cx="586679" cy="586686"/>
            </a:xfrm>
            <a:prstGeom prst="ellipse">
              <a:avLst/>
            </a:prstGeom>
            <a:solidFill>
              <a:srgbClr val="EB687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331382" y="-1"/>
              <a:ext cx="586683" cy="586686"/>
            </a:xfrm>
            <a:prstGeom prst="ellipse">
              <a:avLst/>
            </a:prstGeom>
            <a:noFill/>
            <a:ln w="539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8" name="Google Shape;6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9440" y="1819275"/>
            <a:ext cx="3133725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 txBox="1"/>
          <p:nvPr/>
        </p:nvSpPr>
        <p:spPr>
          <a:xfrm>
            <a:off x="1618615" y="935990"/>
            <a:ext cx="3785235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2.Exploration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A73351-3A34-91A4-B839-F128A82DF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6452" y="899999"/>
            <a:ext cx="787548" cy="5380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/>
          <p:nvPr/>
        </p:nvSpPr>
        <p:spPr>
          <a:xfrm>
            <a:off x="468000" y="792000"/>
            <a:ext cx="11385630" cy="5796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" name="Google Shape;75;p6"/>
          <p:cNvGrpSpPr/>
          <p:nvPr/>
        </p:nvGrpSpPr>
        <p:grpSpPr>
          <a:xfrm>
            <a:off x="539999" y="899999"/>
            <a:ext cx="918068" cy="586688"/>
            <a:chOff x="-1" y="-1"/>
            <a:chExt cx="918066" cy="586686"/>
          </a:xfrm>
        </p:grpSpPr>
        <p:sp>
          <p:nvSpPr>
            <p:cNvPr id="76" name="Google Shape;76;p6"/>
            <p:cNvSpPr/>
            <p:nvPr/>
          </p:nvSpPr>
          <p:spPr>
            <a:xfrm>
              <a:off x="-1" y="-1"/>
              <a:ext cx="586679" cy="586686"/>
            </a:xfrm>
            <a:prstGeom prst="ellipse">
              <a:avLst/>
            </a:prstGeom>
            <a:solidFill>
              <a:srgbClr val="EB687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331382" y="-1"/>
              <a:ext cx="586683" cy="586686"/>
            </a:xfrm>
            <a:prstGeom prst="ellipse">
              <a:avLst/>
            </a:prstGeom>
            <a:noFill/>
            <a:ln w="539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p6"/>
          <p:cNvSpPr txBox="1"/>
          <p:nvPr/>
        </p:nvSpPr>
        <p:spPr>
          <a:xfrm>
            <a:off x="1618615" y="935990"/>
            <a:ext cx="3785235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2.Exploration</a:t>
            </a:r>
            <a:endParaRPr/>
          </a:p>
        </p:txBody>
      </p:sp>
      <p:pic>
        <p:nvPicPr>
          <p:cNvPr id="79" name="Google Shape;7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7155" y="1486535"/>
            <a:ext cx="7046595" cy="470281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6"/>
          <p:cNvSpPr txBox="1"/>
          <p:nvPr/>
        </p:nvSpPr>
        <p:spPr>
          <a:xfrm>
            <a:off x="3256915" y="2182495"/>
            <a:ext cx="4631690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robot is defined as a mechanical device that performs its work automatically.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angSong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Just like humans, robots have the ability to sense information, process information, and output information.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angSong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 course, humans need to program it in advanced.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D35784-4173-A0D9-34EE-CCBF6083A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6452" y="899999"/>
            <a:ext cx="787548" cy="5380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"/>
          <p:cNvSpPr/>
          <p:nvPr/>
        </p:nvSpPr>
        <p:spPr>
          <a:xfrm>
            <a:off x="468000" y="792000"/>
            <a:ext cx="11385630" cy="5796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" name="Google Shape;86;p7"/>
          <p:cNvGrpSpPr/>
          <p:nvPr/>
        </p:nvGrpSpPr>
        <p:grpSpPr>
          <a:xfrm>
            <a:off x="539999" y="899999"/>
            <a:ext cx="918068" cy="586688"/>
            <a:chOff x="-1" y="-1"/>
            <a:chExt cx="918066" cy="586686"/>
          </a:xfrm>
        </p:grpSpPr>
        <p:sp>
          <p:nvSpPr>
            <p:cNvPr id="87" name="Google Shape;87;p7"/>
            <p:cNvSpPr/>
            <p:nvPr/>
          </p:nvSpPr>
          <p:spPr>
            <a:xfrm>
              <a:off x="-1" y="-1"/>
              <a:ext cx="586679" cy="586686"/>
            </a:xfrm>
            <a:prstGeom prst="ellipse">
              <a:avLst/>
            </a:prstGeom>
            <a:solidFill>
              <a:srgbClr val="EB687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331382" y="-1"/>
              <a:ext cx="586683" cy="586686"/>
            </a:xfrm>
            <a:prstGeom prst="ellipse">
              <a:avLst/>
            </a:prstGeom>
            <a:noFill/>
            <a:ln w="539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7"/>
          <p:cNvSpPr txBox="1"/>
          <p:nvPr/>
        </p:nvSpPr>
        <p:spPr>
          <a:xfrm>
            <a:off x="1126490" y="2744470"/>
            <a:ext cx="6379210" cy="166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Today we are going to start our robotics course, using the AI Module series of robots. It is also a very intelligent robot, we can make a lot of fun things with it, now let's go into the wonderful world of robots!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angSong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Let's get familiar with the robot's "brain" - the controller.</a:t>
            </a:r>
            <a:endParaRPr dirty="0"/>
          </a:p>
        </p:txBody>
      </p:sp>
      <p:sp>
        <p:nvSpPr>
          <p:cNvPr id="91" name="Google Shape;91;p7"/>
          <p:cNvSpPr txBox="1"/>
          <p:nvPr/>
        </p:nvSpPr>
        <p:spPr>
          <a:xfrm>
            <a:off x="1618615" y="935990"/>
            <a:ext cx="3785235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2.Exploration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8E5DE2-8236-A73E-925A-9E0C5BDF4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6452" y="899999"/>
            <a:ext cx="787548" cy="5380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328" y="1456690"/>
            <a:ext cx="2905125" cy="4152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"/>
          <p:cNvSpPr/>
          <p:nvPr/>
        </p:nvSpPr>
        <p:spPr>
          <a:xfrm>
            <a:off x="468000" y="792000"/>
            <a:ext cx="11385630" cy="5796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8"/>
          <p:cNvSpPr txBox="1"/>
          <p:nvPr/>
        </p:nvSpPr>
        <p:spPr>
          <a:xfrm>
            <a:off x="1126490" y="2872407"/>
            <a:ext cx="5469255" cy="193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controller has two buttons and a LCD screen, which receives sensor information through a cable.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program processing, the controller directs the robot's actuator to respond accordingly.</a:t>
            </a:r>
            <a:endParaRPr/>
          </a:p>
        </p:txBody>
      </p:sp>
      <p:grpSp>
        <p:nvGrpSpPr>
          <p:cNvPr id="98" name="Google Shape;98;p8"/>
          <p:cNvGrpSpPr/>
          <p:nvPr/>
        </p:nvGrpSpPr>
        <p:grpSpPr>
          <a:xfrm>
            <a:off x="539999" y="899999"/>
            <a:ext cx="918068" cy="586688"/>
            <a:chOff x="-1" y="-1"/>
            <a:chExt cx="918066" cy="586686"/>
          </a:xfrm>
        </p:grpSpPr>
        <p:sp>
          <p:nvSpPr>
            <p:cNvPr id="99" name="Google Shape;99;p8"/>
            <p:cNvSpPr/>
            <p:nvPr/>
          </p:nvSpPr>
          <p:spPr>
            <a:xfrm>
              <a:off x="-1" y="-1"/>
              <a:ext cx="586679" cy="586686"/>
            </a:xfrm>
            <a:prstGeom prst="ellipse">
              <a:avLst/>
            </a:prstGeom>
            <a:solidFill>
              <a:srgbClr val="EB687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31382" y="-1"/>
              <a:ext cx="586683" cy="586686"/>
            </a:xfrm>
            <a:prstGeom prst="ellipse">
              <a:avLst/>
            </a:prstGeom>
            <a:noFill/>
            <a:ln w="539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p8"/>
          <p:cNvSpPr txBox="1"/>
          <p:nvPr/>
        </p:nvSpPr>
        <p:spPr>
          <a:xfrm>
            <a:off x="1618615" y="935990"/>
            <a:ext cx="3785235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2.Exploration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FF2420-FDF5-CBEB-DAA2-DCBF86561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6452" y="899999"/>
            <a:ext cx="787548" cy="538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353"/>
          <a:stretch/>
        </p:blipFill>
        <p:spPr>
          <a:xfrm>
            <a:off x="6595745" y="2281382"/>
            <a:ext cx="5076825" cy="28564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>
            <a:off x="468000" y="792000"/>
            <a:ext cx="11385630" cy="5796000"/>
          </a:xfrm>
          <a:prstGeom prst="rect">
            <a:avLst/>
          </a:prstGeom>
          <a:solidFill>
            <a:srgbClr val="FFFFFF"/>
          </a:solidFill>
          <a:ln w="508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9"/>
          <p:cNvSpPr txBox="1"/>
          <p:nvPr/>
        </p:nvSpPr>
        <p:spPr>
          <a:xfrm>
            <a:off x="871220" y="2259965"/>
            <a:ext cx="6335395" cy="22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interfaces at the top and bottom of the controller, and they are named as interfaces 1-5 and A-D to distinguish them.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Ports 1-5 are used to connect various sensors.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Yahei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Ports A-D are used to connect various actuators.</a:t>
            </a:r>
            <a:endParaRPr/>
          </a:p>
        </p:txBody>
      </p:sp>
      <p:grpSp>
        <p:nvGrpSpPr>
          <p:cNvPr id="109" name="Google Shape;109;p9"/>
          <p:cNvGrpSpPr/>
          <p:nvPr/>
        </p:nvGrpSpPr>
        <p:grpSpPr>
          <a:xfrm>
            <a:off x="539999" y="899999"/>
            <a:ext cx="918068" cy="586688"/>
            <a:chOff x="-1" y="-1"/>
            <a:chExt cx="918066" cy="586686"/>
          </a:xfrm>
        </p:grpSpPr>
        <p:sp>
          <p:nvSpPr>
            <p:cNvPr id="110" name="Google Shape;110;p9"/>
            <p:cNvSpPr/>
            <p:nvPr/>
          </p:nvSpPr>
          <p:spPr>
            <a:xfrm>
              <a:off x="-1" y="-1"/>
              <a:ext cx="586679" cy="586686"/>
            </a:xfrm>
            <a:prstGeom prst="ellipse">
              <a:avLst/>
            </a:prstGeom>
            <a:solidFill>
              <a:srgbClr val="EB687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331382" y="-1"/>
              <a:ext cx="586683" cy="586686"/>
            </a:xfrm>
            <a:prstGeom prst="ellipse">
              <a:avLst/>
            </a:prstGeom>
            <a:noFill/>
            <a:ln w="539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9"/>
          <p:cNvSpPr txBox="1"/>
          <p:nvPr/>
        </p:nvSpPr>
        <p:spPr>
          <a:xfrm>
            <a:off x="1618615" y="935990"/>
            <a:ext cx="3785235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2.Exploration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5CDC1A-3B57-35E4-9BA6-664394F94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6452" y="899999"/>
            <a:ext cx="787548" cy="5380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328" y="1456690"/>
            <a:ext cx="2905125" cy="4152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1_自定义设计方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自定义设计方案">
  <a:themeElements>
    <a:clrScheme name="1_自定义设计方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425</Words>
  <Application>Microsoft Office PowerPoint</Application>
  <PresentationFormat>Widescreen</PresentationFormat>
  <Paragraphs>64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Microsoft Yahei</vt:lpstr>
      <vt:lpstr>Arial</vt:lpstr>
      <vt:lpstr>Calibri</vt:lpstr>
      <vt:lpstr>FangSong</vt:lpstr>
      <vt:lpstr>1_自定义设计方案</vt:lpstr>
      <vt:lpstr>01.Robot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01.Robot</dc:title>
  <cp:lastModifiedBy>Admin</cp:lastModifiedBy>
  <cp:revision>5</cp:revision>
  <dcterms:created xsi:type="dcterms:W3CDTF">2022-05-11T02:57:00Z</dcterms:created>
  <dcterms:modified xsi:type="dcterms:W3CDTF">2024-09-16T12:45:29Z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FF7D4EE4A3904E37A29AFC225C4FCAFD</vt:lpwstr>
  </property>
</Properties>
</file>